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2" r:id="rId1"/>
  </p:sldMasterIdLst>
  <p:notesMasterIdLst>
    <p:notesMasterId r:id="rId50"/>
  </p:notesMasterIdLst>
  <p:sldIdLst>
    <p:sldId id="257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258" r:id="rId25"/>
    <p:sldId id="260" r:id="rId26"/>
    <p:sldId id="261" r:id="rId27"/>
    <p:sldId id="263" r:id="rId28"/>
    <p:sldId id="284" r:id="rId29"/>
    <p:sldId id="264" r:id="rId30"/>
    <p:sldId id="266" r:id="rId31"/>
    <p:sldId id="268" r:id="rId32"/>
    <p:sldId id="269" r:id="rId33"/>
    <p:sldId id="271" r:id="rId34"/>
    <p:sldId id="272" r:id="rId35"/>
    <p:sldId id="273" r:id="rId36"/>
    <p:sldId id="275" r:id="rId37"/>
    <p:sldId id="276" r:id="rId38"/>
    <p:sldId id="274" r:id="rId39"/>
    <p:sldId id="277" r:id="rId40"/>
    <p:sldId id="278" r:id="rId41"/>
    <p:sldId id="285" r:id="rId42"/>
    <p:sldId id="296" r:id="rId43"/>
    <p:sldId id="289" r:id="rId44"/>
    <p:sldId id="297" r:id="rId45"/>
    <p:sldId id="292" r:id="rId46"/>
    <p:sldId id="293" r:id="rId47"/>
    <p:sldId id="294" r:id="rId48"/>
    <p:sldId id="295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D4AD1-1D0A-B54A-8D06-9556A515A02A}" type="datetimeFigureOut">
              <a:rPr lang="en-US" smtClean="0"/>
              <a:t>9/27/10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ED7FC-3FB5-294B-B9E1-4C033ECF3B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D7FC-3FB5-294B-B9E1-4C033ECF3B0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years ago…</a:t>
            </a:r>
          </a:p>
          <a:p>
            <a:r>
              <a:rPr lang="en-US" dirty="0" smtClean="0"/>
              <a:t>Had to make user class</a:t>
            </a:r>
          </a:p>
          <a:p>
            <a:r>
              <a:rPr lang="en-US" dirty="0" smtClean="0"/>
              <a:t>Strong</a:t>
            </a:r>
            <a:r>
              <a:rPr lang="en-US" baseline="0" dirty="0" smtClean="0"/>
              <a:t> argument for plugging in FBC and </a:t>
            </a:r>
          </a:p>
          <a:p>
            <a:r>
              <a:rPr lang="en-US" baseline="0" dirty="0" smtClean="0"/>
              <a:t>Getting users data, connections, etc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D7FC-3FB5-294B-B9E1-4C033ECF3B08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big bird in the room</a:t>
            </a:r>
          </a:p>
          <a:p>
            <a:r>
              <a:rPr lang="en-US" dirty="0" smtClean="0"/>
              <a:t>You</a:t>
            </a:r>
            <a:r>
              <a:rPr lang="en-US" baseline="0" dirty="0" smtClean="0"/>
              <a:t> used to have to deal with email, </a:t>
            </a:r>
            <a:r>
              <a:rPr lang="en-US" baseline="0" dirty="0" err="1" smtClean="0"/>
              <a:t>seo</a:t>
            </a:r>
            <a:r>
              <a:rPr lang="en-US" baseline="0" dirty="0" smtClean="0"/>
              <a:t> &amp; more to attempt to get your users to share</a:t>
            </a:r>
          </a:p>
          <a:p>
            <a:r>
              <a:rPr lang="en-US" baseline="0" dirty="0" smtClean="0"/>
              <a:t>Now you can plug in twitter, and distribute to your users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D7FC-3FB5-294B-B9E1-4C033ECF3B08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not</a:t>
            </a:r>
            <a:r>
              <a:rPr lang="en-US" baseline="0" dirty="0" smtClean="0"/>
              <a:t> to say there aren’t problems…</a:t>
            </a:r>
          </a:p>
          <a:p>
            <a:r>
              <a:rPr lang="en-US" baseline="0" dirty="0" smtClean="0"/>
              <a:t>But in many cases the pros of pluggability outweigh them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D7FC-3FB5-294B-B9E1-4C033ECF3B08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D7FC-3FB5-294B-B9E1-4C033ECF3B08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Grew</a:t>
            </a:r>
            <a:r>
              <a:rPr lang="en-US" baseline="0" dirty="0" smtClean="0"/>
              <a:t> out of a shift seen at NYCR and on the web</a:t>
            </a:r>
          </a:p>
          <a:p>
            <a:r>
              <a:rPr lang="en-US" baseline="0" dirty="0" smtClean="0"/>
              <a:t>New tools empowering more people to do great stuff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D7FC-3FB5-294B-B9E1-4C033ECF3B0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</a:t>
            </a:r>
            <a:r>
              <a:rPr lang="en-US" baseline="0" dirty="0" smtClean="0"/>
              <a:t> be:</a:t>
            </a:r>
          </a:p>
          <a:p>
            <a:r>
              <a:rPr lang="en-US" baseline="0" dirty="0" smtClean="0"/>
              <a:t>Chips, programmers, EE knowledge</a:t>
            </a:r>
          </a:p>
          <a:p>
            <a:r>
              <a:rPr lang="en-US" baseline="0" dirty="0" smtClean="0"/>
              <a:t>It was sort of a dark 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D7FC-3FB5-294B-B9E1-4C033ECF3B08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USB</a:t>
            </a:r>
            <a:r>
              <a:rPr lang="en-US" baseline="0" dirty="0" smtClean="0"/>
              <a:t> plug, pins for connecting sensors, </a:t>
            </a:r>
            <a:r>
              <a:rPr lang="en-US" baseline="0" dirty="0" err="1" smtClean="0"/>
              <a:t>leds</a:t>
            </a:r>
            <a:r>
              <a:rPr lang="en-US" baseline="0" dirty="0" smtClean="0"/>
              <a:t>, etc easily</a:t>
            </a:r>
          </a:p>
          <a:p>
            <a:r>
              <a:rPr lang="en-US" baseline="0" dirty="0" smtClean="0"/>
              <a:t>Personal Robot arm story</a:t>
            </a:r>
          </a:p>
          <a:p>
            <a:r>
              <a:rPr lang="en-US" baseline="0" dirty="0" smtClean="0"/>
              <a:t>Open source - Feedback loop helps it evolve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D7FC-3FB5-294B-B9E1-4C033ECF3B08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Ardunio lets artists build in interactivity without engineers</a:t>
            </a:r>
          </a:p>
          <a:p>
            <a:r>
              <a:rPr lang="en-US" dirty="0" smtClean="0"/>
              <a:t>Breathing </a:t>
            </a:r>
            <a:r>
              <a:rPr lang="en-US" dirty="0" err="1" smtClean="0"/>
              <a:t>bools</a:t>
            </a:r>
            <a:r>
              <a:rPr lang="en-US" dirty="0" smtClean="0"/>
              <a:t>, LED projects, painting robots</a:t>
            </a:r>
          </a:p>
          <a:p>
            <a:r>
              <a:rPr lang="en-US" dirty="0" err="1" smtClean="0"/>
              <a:t>Lilypad</a:t>
            </a:r>
            <a:r>
              <a:rPr lang="en-US" dirty="0" smtClean="0"/>
              <a:t> in center</a:t>
            </a:r>
          </a:p>
          <a:p>
            <a:r>
              <a:rPr lang="en-US" dirty="0" smtClean="0"/>
              <a:t>Alicia’s thesis</a:t>
            </a:r>
          </a:p>
          <a:p>
            <a:r>
              <a:rPr lang="en-US" dirty="0" smtClean="0"/>
              <a:t>Good for artists, also</a:t>
            </a:r>
            <a:r>
              <a:rPr lang="en-US" baseline="0" dirty="0" smtClean="0"/>
              <a:t> great form makers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D7FC-3FB5-294B-B9E1-4C033ECF3B08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Started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ardunio</a:t>
            </a:r>
            <a:r>
              <a:rPr lang="en-US" baseline="0" dirty="0" smtClean="0"/>
              <a:t>, powers </a:t>
            </a:r>
            <a:r>
              <a:rPr lang="en-US" baseline="0" dirty="0" err="1" smtClean="0"/>
              <a:t>x/y/z</a:t>
            </a:r>
            <a:r>
              <a:rPr lang="en-US" baseline="0" dirty="0" smtClean="0"/>
              <a:t>, extruder</a:t>
            </a:r>
          </a:p>
          <a:p>
            <a:r>
              <a:rPr lang="en-US" baseline="0" dirty="0" smtClean="0"/>
              <a:t>Not engineers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D7FC-3FB5-294B-B9E1-4C033ECF3B08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</a:t>
            </a:r>
            <a:r>
              <a:rPr lang="en-US" baseline="0" dirty="0" smtClean="0"/>
              <a:t> know cloud computing</a:t>
            </a:r>
          </a:p>
          <a:p>
            <a:r>
              <a:rPr lang="en-US" baseline="0" dirty="0" smtClean="0"/>
              <a:t>But it’s interesting to frame it in that s</a:t>
            </a:r>
            <a:r>
              <a:rPr lang="en-US" dirty="0" smtClean="0"/>
              <a:t>ame</a:t>
            </a:r>
            <a:r>
              <a:rPr lang="en-US" baseline="0" dirty="0" smtClean="0"/>
              <a:t> story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D7FC-3FB5-294B-B9E1-4C033ECF3B08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Old</a:t>
            </a:r>
            <a:r>
              <a:rPr lang="en-US" baseline="0" dirty="0" smtClean="0"/>
              <a:t> days – hardware, servers etc</a:t>
            </a:r>
          </a:p>
          <a:p>
            <a:r>
              <a:rPr lang="en-US" baseline="0" dirty="0" smtClean="0"/>
              <a:t>Now we run software</a:t>
            </a:r>
          </a:p>
          <a:p>
            <a:r>
              <a:rPr lang="en-US" baseline="0" dirty="0" smtClean="0"/>
              <a:t>Abstraction, scalability, reliability, </a:t>
            </a:r>
            <a:r>
              <a:rPr lang="en-US" baseline="0" dirty="0" err="1" smtClean="0"/>
              <a:t>pluggablility</a:t>
            </a:r>
            <a:endParaRPr lang="en-US" baseline="0" dirty="0" smtClean="0"/>
          </a:p>
          <a:p>
            <a:r>
              <a:rPr lang="en-US" baseline="0" dirty="0" smtClean="0"/>
              <a:t>Because it’s pluggable, others can expose same </a:t>
            </a:r>
          </a:p>
          <a:p>
            <a:r>
              <a:rPr lang="en-US" baseline="0" dirty="0" smtClean="0"/>
              <a:t>Simple interface</a:t>
            </a:r>
          </a:p>
          <a:p>
            <a:r>
              <a:rPr lang="en-US" baseline="0" dirty="0" smtClean="0"/>
              <a:t>It </a:t>
            </a:r>
            <a:r>
              <a:rPr lang="en-US" baseline="0" dirty="0" err="1" smtClean="0"/>
              <a:t>commoditizes</a:t>
            </a:r>
            <a:r>
              <a:rPr lang="en-US" baseline="0" dirty="0" smtClean="0"/>
              <a:t> hosting &amp; the niche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D7FC-3FB5-294B-B9E1-4C033ECF3B08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D7FC-3FB5-294B-B9E1-4C033ECF3B08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cher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FD6-ED7B-EE44-A5F1-A067E301FFB0}" type="datetimeFigureOut">
              <a:rPr lang="en-US" smtClean="0"/>
              <a:t>9/26/10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44C-5873-7843-9D86-06A90C3C0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FD6-ED7B-EE44-A5F1-A067E301FFB0}" type="datetimeFigureOut">
              <a:rPr lang="en-US" smtClean="0"/>
              <a:t>9/26/10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44C-5873-7843-9D86-06A90C3C0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FD6-ED7B-EE44-A5F1-A067E301FFB0}" type="datetimeFigureOut">
              <a:rPr lang="en-US" smtClean="0"/>
              <a:t>9/26/10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44C-5873-7843-9D86-06A90C3C0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FD6-ED7B-EE44-A5F1-A067E301FFB0}" type="datetimeFigureOut">
              <a:rPr lang="en-US" smtClean="0"/>
              <a:t>9/26/10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44C-5873-7843-9D86-06A90C3C0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FD6-ED7B-EE44-A5F1-A067E301FFB0}" type="datetimeFigureOut">
              <a:rPr lang="en-US" smtClean="0"/>
              <a:t>9/26/10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44C-5873-7843-9D86-06A90C3C0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FD6-ED7B-EE44-A5F1-A067E301FFB0}" type="datetimeFigureOut">
              <a:rPr lang="en-US" smtClean="0"/>
              <a:t>9/26/10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44C-5873-7843-9D86-06A90C3C0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FD6-ED7B-EE44-A5F1-A067E301FFB0}" type="datetimeFigureOut">
              <a:rPr lang="en-US" smtClean="0"/>
              <a:t>9/26/10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44C-5873-7843-9D86-06A90C3C0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FD6-ED7B-EE44-A5F1-A067E301FFB0}" type="datetimeFigureOut">
              <a:rPr lang="en-US" smtClean="0"/>
              <a:t>9/26/10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44C-5873-7843-9D86-06A90C3C0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FD6-ED7B-EE44-A5F1-A067E301FFB0}" type="datetimeFigureOut">
              <a:rPr lang="en-US" smtClean="0"/>
              <a:t>9/26/10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44C-5873-7843-9D86-06A90C3C0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FD6-ED7B-EE44-A5F1-A067E301FFB0}" type="datetimeFigureOut">
              <a:rPr lang="en-US" smtClean="0"/>
              <a:t>9/26/10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44C-5873-7843-9D86-06A90C3C0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FD6-ED7B-EE44-A5F1-A067E301FFB0}" type="datetimeFigureOut">
              <a:rPr lang="en-US" smtClean="0"/>
              <a:t>9/26/10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D44C-5873-7843-9D86-06A90C3C0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62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6FD6-ED7B-EE44-A5F1-A067E301FFB0}" type="datetimeFigureOut">
              <a:rPr lang="en-US" smtClean="0"/>
              <a:t>9/26/10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D44C-5873-7843-9D86-06A90C3C09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kern="1200" dirty="0" smtClean="0">
          <a:solidFill>
            <a:schemeClr val="bg1"/>
          </a:solidFill>
          <a:latin typeface="Archer Bold LF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85000"/>
            </a:schemeClr>
          </a:solidFill>
          <a:latin typeface="Archer 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85000"/>
            </a:schemeClr>
          </a:solidFill>
          <a:latin typeface="Archer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85000"/>
            </a:schemeClr>
          </a:solidFill>
          <a:latin typeface="Archer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85000"/>
            </a:schemeClr>
          </a:solidFill>
          <a:latin typeface="Archer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85000"/>
            </a:schemeClr>
          </a:solidFill>
          <a:latin typeface="Archer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uggable culture background.png"/>
          <p:cNvPicPr>
            <a:picLocks noGrp="1" noChangeAspect="1"/>
          </p:cNvPicPr>
          <p:nvPr>
            <p:ph idx="1"/>
          </p:nvPr>
        </p:nvPicPr>
        <p:blipFill>
          <a:blip r:embed="rId3"/>
          <a:srcRect l="19498" t="8332" r="19498" b="9166"/>
          <a:stretch>
            <a:fillRect/>
          </a:stretch>
        </p:blipFill>
        <p:spPr>
          <a:xfrm>
            <a:off x="76200" y="0"/>
            <a:ext cx="9007654" cy="6852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705100"/>
            <a:ext cx="8572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e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fficiency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 =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 (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specialization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 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 =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 (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communication technology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1717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The march of </a:t>
            </a:r>
            <a:r>
              <a:rPr lang="en-US" sz="32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the economy has been,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3900" y="29718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Ask your typical 1776 pin maker…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3900" y="1371600"/>
            <a:ext cx="7848600" cy="381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-- 10 workers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 each making pins = 10 pins/day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aseline="0" dirty="0" smtClean="0">
              <a:solidFill>
                <a:schemeClr val="bg1"/>
              </a:solidFill>
              <a:latin typeface="Archer Book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-- 10 workers </a:t>
            </a:r>
            <a:r>
              <a:rPr lang="en-US" sz="44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each making one part of each pin = 20 pins/day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3900" y="1219200"/>
            <a:ext cx="7848600" cy="381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more pins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- because each individual gets good at a slice of prod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-- because the other slices were abstracted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--- because the factory floor is a ‘local network’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609600"/>
            <a:ext cx="819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Lots of great communications tech has </a:t>
            </a:r>
            <a:r>
              <a:rPr lang="en-US" sz="28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driven more efficiency over the last 300+ years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664200"/>
            <a:ext cx="114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literacy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22300" y="2159000"/>
            <a:ext cx="7607300" cy="4191000"/>
          </a:xfrm>
          <a:custGeom>
            <a:avLst/>
            <a:gdLst>
              <a:gd name="connsiteX0" fmla="*/ 0 w 7607300"/>
              <a:gd name="connsiteY0" fmla="*/ 4038600 h 4191000"/>
              <a:gd name="connsiteX1" fmla="*/ 4127500 w 7607300"/>
              <a:gd name="connsiteY1" fmla="*/ 3517900 h 4191000"/>
              <a:gd name="connsiteX2" fmla="*/ 7607300 w 7607300"/>
              <a:gd name="connsiteY2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07300" h="4191000">
                <a:moveTo>
                  <a:pt x="0" y="4038600"/>
                </a:moveTo>
                <a:cubicBezTo>
                  <a:pt x="1429808" y="4114800"/>
                  <a:pt x="2859617" y="4191000"/>
                  <a:pt x="4127500" y="3517900"/>
                </a:cubicBezTo>
                <a:cubicBezTo>
                  <a:pt x="5395383" y="2844800"/>
                  <a:pt x="7607300" y="0"/>
                  <a:pt x="7607300" y="0"/>
                </a:cubicBezTo>
              </a:path>
            </a:pathLst>
          </a:cu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19200" y="6045200"/>
            <a:ext cx="1447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sanitation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38400" y="5473700"/>
            <a:ext cx="1447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telegraph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81400" y="5791200"/>
            <a:ext cx="1447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railroad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43400" y="5029200"/>
            <a:ext cx="1447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car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81600" y="5181600"/>
            <a:ext cx="1447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phone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0" y="4038600"/>
            <a:ext cx="1447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jets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629400" y="3848100"/>
            <a:ext cx="1447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cell phone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324600" y="2819400"/>
            <a:ext cx="1447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internet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772400" y="2514600"/>
            <a:ext cx="1447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search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239000" y="1752600"/>
            <a:ext cx="1447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social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981200"/>
            <a:ext cx="819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but the insane acceleration in communication technology is just now morphing the equation: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124200"/>
            <a:ext cx="8572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e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fficiency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 =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 (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specialization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 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 =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 (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communication technology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8956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I want to provide something to a market,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So 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 need a ‘piece’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So I put out an RFP with a volume,</a:t>
            </a:r>
            <a:r>
              <a:rPr lang="en-US" sz="28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 the market provides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0668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… because the primary mode of innovation was,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362200"/>
            <a:ext cx="819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New ‘pieces’ were first </a:t>
            </a:r>
            <a:r>
              <a:rPr lang="en-US" sz="32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made for a specific need, then abstracted or repurposed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cher Book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The consumer wrote the spec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&amp; hacking was picking up leftover pieces designed for one customer to do something new…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981200"/>
            <a:ext cx="819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That type of ‘hacking’ is dying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848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cher Book"/>
              </a:rPr>
              <a:t>- Some framing </a:t>
            </a:r>
            <a:r>
              <a:rPr lang="en-US" sz="2000" i="1" dirty="0" smtClean="0">
                <a:latin typeface="Archer Book"/>
              </a:rPr>
              <a:t>(short version)</a:t>
            </a:r>
            <a:r>
              <a:rPr lang="en-US" sz="3200" dirty="0" smtClean="0">
                <a:latin typeface="Archer Book"/>
              </a:rPr>
              <a:t/>
            </a:r>
            <a:br>
              <a:rPr lang="en-US" sz="3200" dirty="0" smtClean="0">
                <a:latin typeface="Archer Book"/>
              </a:rPr>
            </a:br>
            <a:r>
              <a:rPr lang="en-US" sz="3200" dirty="0" smtClean="0">
                <a:latin typeface="Archer Book"/>
              </a:rPr>
              <a:t>- Some practical bits</a:t>
            </a:r>
            <a:br>
              <a:rPr lang="en-US" sz="3200" dirty="0" smtClean="0">
                <a:latin typeface="Archer Book"/>
              </a:rPr>
            </a:br>
            <a:r>
              <a:rPr lang="en-US" sz="3200" dirty="0" smtClean="0">
                <a:latin typeface="Archer Book"/>
              </a:rPr>
              <a:t>- Leave a few min for ?</a:t>
            </a:r>
            <a:r>
              <a:rPr lang="en-US" sz="3200" dirty="0" err="1" smtClean="0">
                <a:latin typeface="Archer Book"/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981200"/>
            <a:ext cx="819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…  because </a:t>
            </a:r>
            <a:r>
              <a:rPr lang="en-US" sz="28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the laws of efficiency under extreme communications environments tend towards pluggable pieces.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981200"/>
            <a:ext cx="819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New ‘pieces’ are structured for the general case</a:t>
            </a:r>
            <a:r>
              <a:rPr lang="en-US" sz="32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 and then specified through additional layers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cher Book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The producers write the spec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981200"/>
            <a:ext cx="819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This is bottom up innovation vs. top down.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552700"/>
            <a:ext cx="819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Practically speaking…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 smtClean="0">
                <a:latin typeface="Archer Book"/>
              </a:rPr>
              <a:t>What is </a:t>
            </a:r>
            <a:r>
              <a:rPr dirty="0" smtClean="0">
                <a:solidFill>
                  <a:srgbClr val="FF0000"/>
                </a:solidFill>
              </a:rPr>
              <a:t>Pluggable</a:t>
            </a:r>
            <a:r>
              <a:rPr dirty="0" smtClean="0"/>
              <a:t> </a:t>
            </a:r>
            <a:r>
              <a:rPr dirty="0" smtClean="0">
                <a:solidFill>
                  <a:srgbClr val="FF0000"/>
                </a:solidFill>
              </a:rPr>
              <a:t>Culture </a:t>
            </a:r>
            <a:r>
              <a:rPr dirty="0" smtClean="0">
                <a:solidFill>
                  <a:schemeClr val="bg1">
                    <a:lumMod val="95000"/>
                  </a:schemeClr>
                </a:solidFill>
                <a:latin typeface="Archer Book"/>
              </a:rPr>
              <a:t>today?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503237"/>
            <a:ext cx="6934200" cy="5821363"/>
          </a:xfrm>
        </p:spPr>
        <p:txBody>
          <a:bodyPr>
            <a:noAutofit/>
          </a:bodyPr>
          <a:lstStyle/>
          <a:p>
            <a:pPr>
              <a:spcAft>
                <a:spcPts val="3000"/>
              </a:spcAft>
              <a:buNone/>
            </a:pPr>
            <a:r>
              <a:rPr lang="en-US" sz="4400" dirty="0" smtClean="0"/>
              <a:t>Open Source Hardware</a:t>
            </a:r>
          </a:p>
          <a:p>
            <a:pPr>
              <a:spcAft>
                <a:spcPts val="3000"/>
              </a:spcAft>
              <a:buNone/>
            </a:pPr>
            <a:r>
              <a:rPr lang="en-US" sz="4400" dirty="0" smtClean="0"/>
              <a:t>Cloud Computing</a:t>
            </a:r>
          </a:p>
          <a:p>
            <a:pPr>
              <a:spcAft>
                <a:spcPts val="3000"/>
              </a:spcAft>
              <a:buNone/>
            </a:pPr>
            <a:r>
              <a:rPr lang="en-US" sz="4400" dirty="0" smtClean="0"/>
              <a:t>Identity</a:t>
            </a:r>
          </a:p>
          <a:p>
            <a:pPr>
              <a:spcAft>
                <a:spcPts val="3000"/>
              </a:spcAft>
              <a:buNone/>
            </a:pPr>
            <a:r>
              <a:rPr lang="en-US" sz="4400" dirty="0" smtClean="0"/>
              <a:t>Distribution</a:t>
            </a:r>
          </a:p>
          <a:p>
            <a:pPr>
              <a:spcAft>
                <a:spcPts val="3000"/>
              </a:spcAft>
              <a:buNone/>
            </a:pPr>
            <a:r>
              <a:rPr lang="en-US" sz="4400" dirty="0" smtClean="0"/>
              <a:t>More…</a:t>
            </a:r>
            <a:endParaRPr lang="en-US" sz="4400" dirty="0"/>
          </a:p>
        </p:txBody>
      </p:sp>
      <p:pic>
        <p:nvPicPr>
          <p:cNvPr id="4" name="Picture 3" descr="ArduinoNG_simpleart_ne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64" y="304800"/>
            <a:ext cx="1390036" cy="990600"/>
          </a:xfrm>
          <a:prstGeom prst="rect">
            <a:avLst/>
          </a:prstGeom>
        </p:spPr>
      </p:pic>
      <p:pic>
        <p:nvPicPr>
          <p:cNvPr id="5" name="Picture 4" descr="PC_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0"/>
            <a:ext cx="1984187" cy="1047899"/>
          </a:xfrm>
          <a:prstGeom prst="rect">
            <a:avLst/>
          </a:prstGeom>
        </p:spPr>
      </p:pic>
      <p:pic>
        <p:nvPicPr>
          <p:cNvPr id="7" name="Picture 6" descr="facebook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387" y="2895600"/>
            <a:ext cx="762000" cy="762000"/>
          </a:xfrm>
          <a:prstGeom prst="rect">
            <a:avLst/>
          </a:prstGeom>
        </p:spPr>
      </p:pic>
      <p:pic>
        <p:nvPicPr>
          <p:cNvPr id="8" name="Picture 7" descr="PC_twitt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886200"/>
            <a:ext cx="1831787" cy="13001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4617" y="5105400"/>
            <a:ext cx="894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cher Bold LF"/>
              </a:rPr>
              <a:t>io</a:t>
            </a:r>
            <a:endParaRPr lang="en-US" sz="6600" dirty="0">
              <a:solidFill>
                <a:srgbClr val="FF0000"/>
              </a:solidFill>
              <a:latin typeface="Archer Bold L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>
                <a:solidFill>
                  <a:srgbClr val="FF0000"/>
                </a:solidFill>
              </a:rPr>
              <a:t>Hardware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Ardunio </a:t>
            </a:r>
            <a:br>
              <a:rPr dirty="0" smtClean="0"/>
            </a:br>
            <a:r>
              <a:rPr dirty="0" smtClean="0">
                <a:latin typeface="Archer Book"/>
              </a:rPr>
              <a:t>open source microcontroller board</a:t>
            </a:r>
            <a:endParaRPr lang="en-US" dirty="0">
              <a:latin typeface="Archer Book"/>
            </a:endParaRPr>
          </a:p>
        </p:txBody>
      </p:sp>
      <p:pic>
        <p:nvPicPr>
          <p:cNvPr id="4" name="Picture 3" descr="ArduinoNG_simpleart_ne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0"/>
            <a:ext cx="4704737" cy="33528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0" y="2560637"/>
            <a:ext cx="3810000" cy="2773363"/>
          </a:xfrm>
        </p:spPr>
        <p:txBody>
          <a:bodyPr>
            <a:noAutofit/>
          </a:bodyPr>
          <a:lstStyle/>
          <a:p>
            <a:pPr>
              <a:spcAft>
                <a:spcPts val="3000"/>
              </a:spcAft>
              <a:buNone/>
            </a:pPr>
            <a:r>
              <a:rPr lang="en-US" sz="2800" dirty="0" smtClean="0"/>
              <a:t>Makers</a:t>
            </a:r>
          </a:p>
          <a:p>
            <a:pPr>
              <a:spcAft>
                <a:spcPts val="3000"/>
              </a:spcAft>
              <a:buNone/>
            </a:pPr>
            <a:r>
              <a:rPr lang="en-US" sz="2800" dirty="0" smtClean="0"/>
              <a:t>Artists</a:t>
            </a:r>
          </a:p>
          <a:p>
            <a:pPr>
              <a:spcAft>
                <a:spcPts val="3000"/>
              </a:spcAft>
              <a:buNone/>
            </a:pPr>
            <a:r>
              <a:rPr lang="en-US" sz="2800" dirty="0" smtClean="0"/>
              <a:t>Open Source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819400" y="5715000"/>
            <a:ext cx="5715000" cy="685800"/>
          </a:xfrm>
        </p:spPr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aliciagibb.com</a:t>
            </a:r>
            <a:r>
              <a:rPr lang="en-US" dirty="0" smtClean="0"/>
              <a:t>/thesis/</a:t>
            </a:r>
            <a:endParaRPr lang="en-US" dirty="0"/>
          </a:p>
        </p:txBody>
      </p:sp>
      <p:pic>
        <p:nvPicPr>
          <p:cNvPr id="12" name="Picture 11" descr="aliciathe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334000"/>
            <a:ext cx="1778000" cy="1333500"/>
          </a:xfrm>
          <a:prstGeom prst="rect">
            <a:avLst/>
          </a:prstGeom>
        </p:spPr>
      </p:pic>
      <p:pic>
        <p:nvPicPr>
          <p:cNvPr id="14" name="Picture 13" descr="arduino_lilypad_xb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1" y="2971801"/>
            <a:ext cx="2905760" cy="1634490"/>
          </a:xfrm>
          <a:prstGeom prst="rect">
            <a:avLst/>
          </a:prstGeom>
        </p:spPr>
      </p:pic>
      <p:pic>
        <p:nvPicPr>
          <p:cNvPr id="15" name="Picture 14" descr="4794581314_7f1cd22387_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863" y="1676400"/>
            <a:ext cx="2136517" cy="1860550"/>
          </a:xfrm>
          <a:prstGeom prst="rect">
            <a:avLst/>
          </a:prstGeom>
        </p:spPr>
      </p:pic>
      <p:pic>
        <p:nvPicPr>
          <p:cNvPr id="16" name="Picture 15" descr="YouTube - Arduino Ar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1" y="1417639"/>
            <a:ext cx="2270815" cy="1554162"/>
          </a:xfrm>
          <a:prstGeom prst="rect">
            <a:avLst/>
          </a:prstGeom>
        </p:spPr>
      </p:pic>
      <p:pic>
        <p:nvPicPr>
          <p:cNvPr id="17" name="Picture 16" descr="YouTube - Arduino Art-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517" y="1417638"/>
            <a:ext cx="2440683" cy="1879600"/>
          </a:xfrm>
          <a:prstGeom prst="rect">
            <a:avLst/>
          </a:prstGeom>
        </p:spPr>
      </p:pic>
      <p:pic>
        <p:nvPicPr>
          <p:cNvPr id="18" name="Picture 17" descr="YouTube - Arduino Art-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1067" y="3321050"/>
            <a:ext cx="1936666" cy="1818640"/>
          </a:xfrm>
          <a:prstGeom prst="rect">
            <a:avLst/>
          </a:prstGeom>
        </p:spPr>
      </p:pic>
      <p:pic>
        <p:nvPicPr>
          <p:cNvPr id="13" name="Picture 12" descr="ardunio_nick_alici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8771" y="3321050"/>
            <a:ext cx="2925629" cy="2059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Arduino Powered Art</a:t>
            </a:r>
            <a:br>
              <a:rPr dirty="0" smtClean="0"/>
            </a:br>
            <a:r>
              <a:rPr dirty="0" smtClean="0">
                <a:latin typeface="Archer Book"/>
              </a:rPr>
              <a:t>Interactivity without engineers</a:t>
            </a:r>
            <a:endParaRPr lang="en-US" dirty="0">
              <a:latin typeface="Archer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Makerbot</a:t>
            </a:r>
            <a:br>
              <a:rPr dirty="0" smtClean="0"/>
            </a:br>
            <a:r>
              <a:rPr dirty="0" smtClean="0">
                <a:latin typeface="Archer Book"/>
              </a:rPr>
              <a:t>open source 3D printer</a:t>
            </a:r>
            <a:endParaRPr lang="en-US" dirty="0">
              <a:latin typeface="Archer Boo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0" y="4724400"/>
            <a:ext cx="2819400" cy="1935163"/>
          </a:xfrm>
        </p:spPr>
        <p:txBody>
          <a:bodyPr>
            <a:noAutofit/>
          </a:bodyPr>
          <a:lstStyle/>
          <a:p>
            <a:pPr>
              <a:spcAft>
                <a:spcPts val="3000"/>
              </a:spcAft>
              <a:buNone/>
            </a:pPr>
            <a:r>
              <a:rPr lang="en-US" sz="2800" dirty="0" smtClean="0"/>
              <a:t>Ardunio based</a:t>
            </a:r>
          </a:p>
          <a:p>
            <a:pPr>
              <a:spcAft>
                <a:spcPts val="3000"/>
              </a:spcAft>
              <a:buNone/>
            </a:pPr>
            <a:r>
              <a:rPr lang="en-US" sz="2800" dirty="0" smtClean="0"/>
              <a:t>Founders are </a:t>
            </a:r>
            <a:r>
              <a:rPr lang="en-US" sz="2800" dirty="0" smtClean="0">
                <a:solidFill>
                  <a:srgbClr val="FF0000"/>
                </a:solidFill>
                <a:latin typeface="Archer Bold LF"/>
              </a:rPr>
              <a:t>not</a:t>
            </a:r>
            <a:r>
              <a:rPr lang="en-US" sz="2800" dirty="0" smtClean="0"/>
              <a:t> engineers</a:t>
            </a:r>
          </a:p>
        </p:txBody>
      </p:sp>
      <p:pic>
        <p:nvPicPr>
          <p:cNvPr id="6" name="Picture 5" descr="Makerbot_industries_te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5143500" cy="3429000"/>
          </a:xfrm>
          <a:prstGeom prst="rect">
            <a:avLst/>
          </a:prstGeom>
        </p:spPr>
      </p:pic>
      <p:pic>
        <p:nvPicPr>
          <p:cNvPr id="7" name="Picture 6" descr="MakerbotGe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752600"/>
            <a:ext cx="1727200" cy="1295400"/>
          </a:xfrm>
          <a:prstGeom prst="rect">
            <a:avLst/>
          </a:prstGeom>
        </p:spPr>
      </p:pic>
      <p:pic>
        <p:nvPicPr>
          <p:cNvPr id="8" name="Picture 7" descr="PC_makerbot_ches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500" y="1295400"/>
            <a:ext cx="1958300" cy="1991360"/>
          </a:xfrm>
          <a:prstGeom prst="rect">
            <a:avLst/>
          </a:prstGeom>
        </p:spPr>
      </p:pic>
      <p:pic>
        <p:nvPicPr>
          <p:cNvPr id="9" name="Picture 8" descr="PC_makerbot_drag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609" y="3124200"/>
            <a:ext cx="1877791" cy="1463357"/>
          </a:xfrm>
          <a:prstGeom prst="rect">
            <a:avLst/>
          </a:prstGeom>
        </p:spPr>
      </p:pic>
      <p:pic>
        <p:nvPicPr>
          <p:cNvPr id="10" name="Picture 9" descr="PC_makerbot_han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700" y="3124200"/>
            <a:ext cx="1120154" cy="149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848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rcher Book"/>
              </a:rPr>
              <a:t>def. ‘a pluggable piece’:</a:t>
            </a:r>
            <a:br>
              <a:rPr lang="en-US" dirty="0" smtClean="0">
                <a:latin typeface="Archer Book"/>
              </a:rPr>
            </a:br>
            <a:r>
              <a:rPr lang="en-US" dirty="0" smtClean="0">
                <a:latin typeface="Archer Book"/>
              </a:rPr>
              <a:t/>
            </a:r>
            <a:br>
              <a:rPr lang="en-US" dirty="0" smtClean="0">
                <a:latin typeface="Archer Book"/>
              </a:rPr>
            </a:br>
            <a:r>
              <a:rPr lang="en-US" sz="3556" dirty="0" smtClean="0">
                <a:latin typeface="Archer Book"/>
              </a:rPr>
              <a:t>a complex tool with a simple interface that is </a:t>
            </a:r>
            <a:r>
              <a:rPr lang="en-US" sz="3556" u="sng" dirty="0" smtClean="0">
                <a:latin typeface="Archer Book"/>
              </a:rPr>
              <a:t>explicitly designed</a:t>
            </a:r>
            <a:r>
              <a:rPr lang="en-US" sz="3556" dirty="0" smtClean="0">
                <a:latin typeface="Archer Book"/>
              </a:rPr>
              <a:t> be stacked and nested with other pluggable pieces to solve problems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dirty="0" smtClean="0">
                <a:latin typeface="Archer Book"/>
              </a:rPr>
              <a:t>Cloud </a:t>
            </a:r>
            <a:r>
              <a:rPr dirty="0" smtClean="0">
                <a:solidFill>
                  <a:srgbClr val="FF0000"/>
                </a:solidFill>
              </a:rPr>
              <a:t>Computing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PC_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7214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>
                <a:latin typeface="Archer Book"/>
              </a:rPr>
              <a:t>= Pluggable</a:t>
            </a:r>
            <a:r>
              <a:rPr dirty="0" smtClean="0"/>
              <a:t> </a:t>
            </a:r>
            <a:r>
              <a:rPr dirty="0">
                <a:solidFill>
                  <a:srgbClr val="FF0000"/>
                </a:solidFill>
              </a:rPr>
              <a:t>C</a:t>
            </a:r>
            <a:r>
              <a:rPr dirty="0" smtClean="0">
                <a:solidFill>
                  <a:srgbClr val="FF0000"/>
                </a:solidFill>
              </a:rPr>
              <a:t>omputing</a:t>
            </a:r>
            <a:endParaRPr lang="en-US" dirty="0">
              <a:solidFill>
                <a:srgbClr val="FF0000"/>
              </a:solidFill>
              <a:latin typeface="Archer Book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0" y="1981200"/>
            <a:ext cx="4572000" cy="3001963"/>
          </a:xfrm>
        </p:spPr>
        <p:txBody>
          <a:bodyPr>
            <a:noAutofit/>
          </a:bodyPr>
          <a:lstStyle/>
          <a:p>
            <a:pPr>
              <a:spcAft>
                <a:spcPts val="3000"/>
              </a:spcAft>
              <a:buNone/>
            </a:pPr>
            <a:r>
              <a:rPr lang="en-US" sz="2800" dirty="0" smtClean="0"/>
              <a:t>We used to run servers -</a:t>
            </a:r>
            <a:br>
              <a:rPr lang="en-US" sz="2800" dirty="0" smtClean="0"/>
            </a:br>
            <a:r>
              <a:rPr lang="en-US" sz="2800" dirty="0" smtClean="0"/>
              <a:t>Now we run software.</a:t>
            </a:r>
          </a:p>
          <a:p>
            <a:pPr>
              <a:spcAft>
                <a:spcPts val="3000"/>
              </a:spcAft>
              <a:buNone/>
            </a:pPr>
            <a:r>
              <a:rPr lang="en-US" sz="2800" dirty="0" smtClean="0"/>
              <a:t>AWS &amp; others give us:</a:t>
            </a:r>
            <a:br>
              <a:rPr lang="en-US" sz="2800" dirty="0" smtClean="0"/>
            </a:br>
            <a:r>
              <a:rPr lang="en-US" sz="2800" dirty="0" smtClean="0"/>
              <a:t>Abstraction, scalability, reliability, pluggability</a:t>
            </a:r>
          </a:p>
        </p:txBody>
      </p:sp>
      <p:pic>
        <p:nvPicPr>
          <p:cNvPr id="5" name="Picture 4" descr="PC_Server_Fa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25650"/>
            <a:ext cx="4261505" cy="28511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525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Pluggability =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er Bold LF"/>
                <a:ea typeface="+mj-ea"/>
                <a:cs typeface="+mj-cs"/>
              </a:rPr>
              <a:t>More Diversity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dirty="0" smtClean="0">
                <a:latin typeface="Archer Book"/>
              </a:rPr>
              <a:t>That's still </a:t>
            </a:r>
            <a:r>
              <a:rPr dirty="0" smtClean="0">
                <a:solidFill>
                  <a:srgbClr val="FF0000"/>
                </a:solidFill>
              </a:rPr>
              <a:t>hardware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 smtClean="0">
                <a:latin typeface="Archer Book"/>
              </a:rPr>
              <a:t>Pluggability is moving </a:t>
            </a:r>
            <a:br>
              <a:rPr dirty="0" smtClean="0">
                <a:latin typeface="Archer Book"/>
              </a:rPr>
            </a:br>
            <a:r>
              <a:rPr dirty="0" smtClean="0">
                <a:solidFill>
                  <a:srgbClr val="FF0000"/>
                </a:solidFill>
              </a:rPr>
              <a:t>up the 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43000" y="4800600"/>
            <a:ext cx="6553200" cy="685799"/>
          </a:xfrm>
        </p:spPr>
        <p:txBody>
          <a:bodyPr>
            <a:noAutofit/>
          </a:bodyPr>
          <a:lstStyle/>
          <a:p>
            <a:pPr algn="ctr">
              <a:spcAft>
                <a:spcPts val="3000"/>
              </a:spcAft>
              <a:buNone/>
            </a:pPr>
            <a:r>
              <a:rPr lang="en-US" sz="2800" dirty="0" smtClean="0"/>
              <a:t>Open Source Software  /  web servers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5715001"/>
            <a:ext cx="45720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cher Book"/>
                <a:ea typeface="+mn-ea"/>
                <a:cs typeface="+mn-cs"/>
              </a:rPr>
              <a:t>Abstracted Hardware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09800" y="3886200"/>
            <a:ext cx="60198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cher Book"/>
              </a:rPr>
              <a:t>Open Source Application Frameworks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cher Book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76600" y="2819400"/>
            <a:ext cx="60198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cher Book"/>
              </a:rPr>
              <a:t>Pluggable APIs for complex pieces</a:t>
            </a:r>
            <a:b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cher Book"/>
              </a:rPr>
            </a:b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cher Book"/>
              </a:rPr>
              <a:t>of your application</a:t>
            </a:r>
          </a:p>
        </p:txBody>
      </p:sp>
      <p:sp>
        <p:nvSpPr>
          <p:cNvPr id="9" name="Bent Arrow 8"/>
          <p:cNvSpPr/>
          <p:nvPr/>
        </p:nvSpPr>
        <p:spPr>
          <a:xfrm>
            <a:off x="685800" y="4953000"/>
            <a:ext cx="685800" cy="76200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524000" y="4038599"/>
            <a:ext cx="685800" cy="76200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>
            <a:off x="2438400" y="3124199"/>
            <a:ext cx="685800" cy="76200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>
                <a:latin typeface="Archer Book"/>
              </a:rPr>
              <a:t>Pluggable </a:t>
            </a:r>
            <a:r>
              <a:rPr dirty="0" smtClean="0">
                <a:solidFill>
                  <a:srgbClr val="FF0000"/>
                </a:solidFill>
              </a:rPr>
              <a:t>Identity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PC_facebook-connect-int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71600"/>
            <a:ext cx="7837387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>
                <a:latin typeface="Archer Book"/>
              </a:rPr>
              <a:t>Pluggable </a:t>
            </a:r>
            <a:r>
              <a:rPr dirty="0" smtClean="0">
                <a:solidFill>
                  <a:srgbClr val="FF0000"/>
                </a:solidFill>
              </a:rPr>
              <a:t>Distribution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PC_twi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24000"/>
            <a:ext cx="6705600" cy="4759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 smtClean="0">
                <a:latin typeface="Archer Book"/>
              </a:rPr>
              <a:t>Powerful, complex functionality</a:t>
            </a:r>
            <a:br>
              <a:rPr dirty="0" smtClean="0">
                <a:latin typeface="Archer Book"/>
              </a:rPr>
            </a:br>
            <a:r>
              <a:rPr dirty="0" smtClean="0">
                <a:solidFill>
                  <a:srgbClr val="FF0000"/>
                </a:solidFill>
              </a:rPr>
              <a:t>with a simple API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 smtClean="0">
                <a:latin typeface="Archer Book"/>
              </a:rPr>
              <a:t>More &amp; more functionaliy is sharding</a:t>
            </a:r>
            <a:br>
              <a:rPr dirty="0" smtClean="0">
                <a:latin typeface="Archer Book"/>
              </a:rPr>
            </a:br>
            <a:r>
              <a:rPr dirty="0" smtClean="0">
                <a:solidFill>
                  <a:srgbClr val="FF0000"/>
                </a:solidFill>
              </a:rPr>
              <a:t>into pluggable pieces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>
                <a:latin typeface="Archer Book"/>
              </a:rPr>
              <a:t>Pluggable </a:t>
            </a:r>
            <a:r>
              <a:rPr dirty="0" smtClean="0">
                <a:solidFill>
                  <a:srgbClr val="FF0000"/>
                </a:solidFill>
              </a:rPr>
              <a:t>Problems?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yoda-fail-wha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04810"/>
            <a:ext cx="7461867" cy="5600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>
                <a:latin typeface="Archer Book"/>
              </a:rPr>
              <a:t>Pluggable </a:t>
            </a:r>
            <a:r>
              <a:rPr dirty="0" smtClean="0">
                <a:solidFill>
                  <a:srgbClr val="FF0000"/>
                </a:solidFill>
              </a:rPr>
              <a:t>Telephony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Twilio Cloud Communications_ Web Service API for building Voice and SMS Applicat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14" y="1066800"/>
            <a:ext cx="7801286" cy="563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848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rcher Book"/>
              </a:rPr>
              <a:t>…def ‘pluggable culture’:</a:t>
            </a:r>
            <a:br>
              <a:rPr lang="en-US" dirty="0" smtClean="0">
                <a:latin typeface="Archer Book"/>
              </a:rPr>
            </a:br>
            <a:r>
              <a:rPr lang="en-US" dirty="0" smtClean="0">
                <a:latin typeface="Archer Book"/>
              </a:rPr>
              <a:t/>
            </a:r>
            <a:br>
              <a:rPr lang="en-US" dirty="0" smtClean="0">
                <a:latin typeface="Archer Book"/>
              </a:rPr>
            </a:br>
            <a:r>
              <a:rPr lang="en-US" sz="3556" dirty="0" smtClean="0">
                <a:latin typeface="Archer Book"/>
              </a:rPr>
              <a:t>the resulting shift empowering more people to solve </a:t>
            </a:r>
            <a:r>
              <a:rPr lang="en-US" sz="3556" u="sng" dirty="0" smtClean="0">
                <a:latin typeface="Archer Book"/>
              </a:rPr>
              <a:t>more specific</a:t>
            </a:r>
            <a:r>
              <a:rPr lang="en-US" sz="3556" dirty="0" smtClean="0">
                <a:latin typeface="Archer Book"/>
              </a:rPr>
              <a:t> problems on their own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>
                <a:latin typeface="Archer Book"/>
              </a:rPr>
              <a:t>Pluggable </a:t>
            </a:r>
            <a:r>
              <a:rPr dirty="0" smtClean="0">
                <a:solidFill>
                  <a:srgbClr val="FF0000"/>
                </a:solidFill>
              </a:rPr>
              <a:t>Deliverability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SendGrid | We Make Email Delivery Eas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31" y="1066800"/>
            <a:ext cx="8101669" cy="570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>
                <a:latin typeface="Archer Book"/>
              </a:rPr>
              <a:t>Pluggable </a:t>
            </a:r>
            <a:r>
              <a:rPr dirty="0" smtClean="0">
                <a:solidFill>
                  <a:srgbClr val="FF0000"/>
                </a:solidFill>
              </a:rPr>
              <a:t>Location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SimpleGeo · Building kick-ass tools for developers to index, interpret, and consume data connection to a lo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3074"/>
            <a:ext cx="8382000" cy="5582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>
                <a:latin typeface="Archer Book"/>
              </a:rPr>
              <a:t>Pluggable </a:t>
            </a:r>
            <a:r>
              <a:rPr dirty="0" smtClean="0">
                <a:solidFill>
                  <a:srgbClr val="FF0000"/>
                </a:solidFill>
              </a:rPr>
              <a:t>Files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Drop.io Rich Media Backb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219200"/>
            <a:ext cx="8890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>
                <a:latin typeface="Archer Book"/>
              </a:rPr>
              <a:t>Abstract it out, and </a:t>
            </a:r>
            <a:r>
              <a:rPr dirty="0" smtClean="0">
                <a:solidFill>
                  <a:srgbClr val="FF0000"/>
                </a:solidFill>
                <a:latin typeface="Archer"/>
              </a:rPr>
              <a:t>build faster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PressLif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3444776" cy="1862924"/>
          </a:xfrm>
          <a:prstGeom prst="rect">
            <a:avLst/>
          </a:prstGeom>
        </p:spPr>
      </p:pic>
      <p:pic>
        <p:nvPicPr>
          <p:cNvPr id="5" name="Picture 4" descr="dropio_post_screen.jpg"/>
          <p:cNvPicPr>
            <a:picLocks noChangeAspect="1"/>
          </p:cNvPicPr>
          <p:nvPr/>
        </p:nvPicPr>
        <p:blipFill>
          <a:blip r:embed="rId4">
            <a:lum bright="-24000" contrast="37000"/>
          </a:blip>
          <a:srcRect b="29423"/>
          <a:stretch>
            <a:fillRect/>
          </a:stretch>
        </p:blipFill>
        <p:spPr>
          <a:xfrm>
            <a:off x="762000" y="3551422"/>
            <a:ext cx="3444776" cy="202278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3810000" cy="639763"/>
          </a:xfrm>
        </p:spPr>
        <p:txBody>
          <a:bodyPr>
            <a:noAutofit/>
          </a:bodyPr>
          <a:lstStyle/>
          <a:p>
            <a:pPr>
              <a:spcAft>
                <a:spcPts val="3000"/>
              </a:spcAft>
              <a:buNone/>
            </a:pP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cher Medium Small Caps"/>
              </a:rPr>
              <a:t>p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Archer Medium Small Caps"/>
              </a:rPr>
              <a:t>ress</a:t>
            </a:r>
            <a:r>
              <a:rPr lang="en-US" sz="4400" dirty="0" smtClean="0">
                <a:latin typeface="Archer Light Italic"/>
              </a:rPr>
              <a:t>lift</a:t>
            </a:r>
            <a:endParaRPr lang="en-US" sz="4400" dirty="0">
              <a:latin typeface="Archer Light Italic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4114800"/>
            <a:ext cx="4267200" cy="639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cher Book"/>
                <a:ea typeface="+mn-ea"/>
                <a:cs typeface="+mn-cs"/>
              </a:rPr>
              <a:t>Y!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cher Book"/>
                <a:ea typeface="+mn-ea"/>
                <a:cs typeface="+mn-cs"/>
              </a:rPr>
              <a:t> Mail Attach Large Files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cher Book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>
                <a:latin typeface="Archer Book"/>
              </a:rPr>
              <a:t>Pluggable Pieces </a:t>
            </a:r>
            <a:r>
              <a:rPr dirty="0" smtClean="0">
                <a:solidFill>
                  <a:srgbClr val="FF0000"/>
                </a:solidFill>
              </a:rPr>
              <a:t>nest and stack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star-wars-matryoska-dolls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458200" cy="5320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2161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cher"/>
              </a:rPr>
              <a:t>Amazon AWS</a:t>
            </a:r>
            <a:endParaRPr lang="en-US" dirty="0">
              <a:latin typeface="Arch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059269"/>
            <a:ext cx="147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cher"/>
              </a:rPr>
              <a:t>Open source</a:t>
            </a:r>
          </a:p>
          <a:p>
            <a:pPr algn="ctr"/>
            <a:r>
              <a:rPr lang="en-US" dirty="0" smtClean="0">
                <a:latin typeface="Archer"/>
              </a:rPr>
              <a:t>software</a:t>
            </a:r>
            <a:endParaRPr lang="en-US" dirty="0">
              <a:latin typeface="Arch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0871" y="6159871"/>
            <a:ext cx="12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cher"/>
              </a:rPr>
              <a:t>Drop.io</a:t>
            </a:r>
            <a:endParaRPr lang="en-US" dirty="0">
              <a:latin typeface="Arch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1636" y="6059269"/>
            <a:ext cx="1449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cher"/>
              </a:rPr>
              <a:t>Application</a:t>
            </a:r>
          </a:p>
          <a:p>
            <a:pPr algn="ctr"/>
            <a:r>
              <a:rPr lang="en-US" dirty="0" smtClean="0">
                <a:latin typeface="Archer"/>
              </a:rPr>
              <a:t>Frameworks</a:t>
            </a:r>
            <a:endParaRPr lang="en-US" dirty="0">
              <a:latin typeface="Arch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612244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cher Medium Small Caps"/>
              </a:rPr>
              <a:t>p</a:t>
            </a:r>
            <a:r>
              <a:rPr lang="en-US" dirty="0" smtClean="0">
                <a:latin typeface="Archer Medium Small Caps"/>
              </a:rPr>
              <a:t>ress</a:t>
            </a:r>
            <a:r>
              <a:rPr lang="en-US" dirty="0" smtClean="0">
                <a:latin typeface="Archer Medium Italic"/>
              </a:rPr>
              <a:t>lift</a:t>
            </a:r>
            <a:endParaRPr lang="en-US" dirty="0">
              <a:latin typeface="Archer Medium Italic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484060" y="6216134"/>
            <a:ext cx="563940" cy="2756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520248" y="6233845"/>
            <a:ext cx="432751" cy="2756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400801" y="6248400"/>
            <a:ext cx="380999" cy="2756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620000" y="6248400"/>
            <a:ext cx="228600" cy="2756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>
                <a:latin typeface="Archer Book"/>
              </a:rPr>
              <a:t>Building an app </a:t>
            </a:r>
            <a:r>
              <a:rPr dirty="0" smtClean="0">
                <a:solidFill>
                  <a:srgbClr val="FF0000"/>
                </a:solidFill>
              </a:rPr>
              <a:t>has changed.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 smtClean="0">
                <a:latin typeface="Archer Book"/>
              </a:rPr>
              <a:t>Younger developers </a:t>
            </a:r>
            <a:br>
              <a:rPr dirty="0" smtClean="0">
                <a:latin typeface="Archer Book"/>
              </a:rPr>
            </a:br>
            <a:r>
              <a:rPr dirty="0" smtClean="0">
                <a:latin typeface="Archer Book"/>
              </a:rPr>
              <a:t>are learning the pieces, </a:t>
            </a:r>
            <a:br>
              <a:rPr dirty="0" smtClean="0">
                <a:latin typeface="Archer Book"/>
              </a:rPr>
            </a:br>
            <a:r>
              <a:rPr dirty="0" smtClean="0">
                <a:latin typeface="Archer Book"/>
              </a:rPr>
              <a:t>and </a:t>
            </a:r>
            <a:r>
              <a:rPr dirty="0" smtClean="0">
                <a:solidFill>
                  <a:srgbClr val="FF0000"/>
                </a:solidFill>
                <a:latin typeface="Archer Book"/>
              </a:rPr>
              <a:t>how to plug them together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 smtClean="0">
                <a:latin typeface="Archer Book"/>
              </a:rPr>
              <a:t>S</a:t>
            </a:r>
            <a:r>
              <a:rPr lang="en-US" dirty="0" err="1" smtClean="0">
                <a:latin typeface="Archer Book"/>
              </a:rPr>
              <a:t>t</a:t>
            </a:r>
            <a:r>
              <a:rPr dirty="0" smtClean="0">
                <a:latin typeface="Archer Book"/>
              </a:rPr>
              <a:t>art plugging in pieces, and get on with developing the </a:t>
            </a:r>
            <a:r>
              <a:rPr dirty="0" smtClean="0">
                <a:solidFill>
                  <a:srgbClr val="FF0000"/>
                </a:solidFill>
                <a:latin typeface="Archer"/>
              </a:rPr>
              <a:t>fun stuff</a:t>
            </a:r>
            <a:endParaRPr lang="en-US" dirty="0">
              <a:solidFill>
                <a:srgbClr val="FF0000"/>
              </a:solidFill>
              <a:latin typeface="Arc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>
                <a:latin typeface="Archer Book"/>
              </a:rPr>
              <a:t>PluggableCulture</a:t>
            </a:r>
            <a:r>
              <a:rPr dirty="0" smtClean="0">
                <a:solidFill>
                  <a:srgbClr val="FF0000"/>
                </a:solidFill>
                <a:latin typeface="Archer Book"/>
              </a:rPr>
              <a:t>.com</a:t>
            </a:r>
            <a:endParaRPr lang="en-US" dirty="0">
              <a:solidFill>
                <a:srgbClr val="FF0000"/>
              </a:solidFill>
              <a:latin typeface="Archer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35814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Archer Book"/>
                <a:ea typeface="+mj-ea"/>
                <a:cs typeface="+mj-cs"/>
              </a:rPr>
              <a:t>@</a:t>
            </a:r>
            <a:r>
              <a:rPr lang="en-US" sz="4400" dirty="0" err="1" smtClean="0">
                <a:solidFill>
                  <a:srgbClr val="FF0000"/>
                </a:solidFill>
                <a:latin typeface="Archer Book"/>
                <a:ea typeface="+mj-ea"/>
                <a:cs typeface="+mj-cs"/>
              </a:rPr>
              <a:t>ericskiff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67200" y="35814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@</a:t>
            </a:r>
            <a:r>
              <a:rPr lang="en-US" sz="4400" dirty="0" err="1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lessin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590800"/>
            <a:ext cx="7848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cher Book"/>
              </a:rPr>
              <a:t>i</a:t>
            </a:r>
            <a:r>
              <a:rPr lang="en-US" sz="3600" dirty="0" smtClean="0">
                <a:latin typeface="Archer Book"/>
              </a:rPr>
              <a:t>nputs -&gt; [ complexity ] -&gt; outputs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0668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Any ‘piece’ is,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1800" y="2590800"/>
            <a:ext cx="1524000" cy="6096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Archer Book"/>
              </a:rPr>
              <a:t>I -&gt; [C] -&gt; 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918336">
            <a:off x="4000500" y="2935349"/>
            <a:ext cx="152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I -&gt; [C] -&gt; 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239759">
            <a:off x="1768644" y="2101440"/>
            <a:ext cx="152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I -&gt; [C] -&gt; 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81300" y="3911600"/>
            <a:ext cx="152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I -&gt; [C] -&gt; 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21000" y="2514600"/>
            <a:ext cx="152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I -&gt; [C] -&gt; 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19930213">
            <a:off x="3949700" y="3591116"/>
            <a:ext cx="152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I -&gt; [C] -&gt; 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68900" y="3200400"/>
            <a:ext cx="152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I -&gt; [C] -&gt; 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92900" y="3187700"/>
            <a:ext cx="18669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solution!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848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cher Book"/>
              </a:rPr>
              <a:t>… companies are starting to </a:t>
            </a:r>
            <a:r>
              <a:rPr lang="en-US" sz="3600" u="sng" dirty="0" smtClean="0">
                <a:latin typeface="Archer Book"/>
              </a:rPr>
              <a:t>explicitly</a:t>
            </a:r>
            <a:r>
              <a:rPr lang="en-US" sz="3600" dirty="0" smtClean="0">
                <a:latin typeface="Archer Book"/>
              </a:rPr>
              <a:t> design towards producing ‘pluggable pieces’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0668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Archer Book"/>
                <a:ea typeface="+mj-ea"/>
                <a:cs typeface="+mj-cs"/>
              </a:rPr>
              <a:t>Pieces have always existed, the shift is: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848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cher Book"/>
              </a:rPr>
              <a:t/>
            </a:r>
            <a:br>
              <a:rPr lang="en-US" sz="3600" dirty="0" smtClean="0">
                <a:latin typeface="Archer Book"/>
              </a:rPr>
            </a:br>
            <a:r>
              <a:rPr lang="en-US" sz="3600" dirty="0" smtClean="0">
                <a:latin typeface="Archer Book"/>
              </a:rPr>
              <a:t>&amp; this means that ‘</a:t>
            </a:r>
            <a:r>
              <a:rPr lang="en-US" sz="3200" dirty="0" smtClean="0">
                <a:latin typeface="Archer Book"/>
              </a:rPr>
              <a:t>pieces’ are explicitly designed to be ‘</a:t>
            </a:r>
            <a:r>
              <a:rPr lang="en-US" sz="3200" u="sng" dirty="0" smtClean="0">
                <a:latin typeface="Archer Book"/>
              </a:rPr>
              <a:t>plugged</a:t>
            </a:r>
            <a:r>
              <a:rPr lang="en-US" sz="3200" dirty="0" smtClean="0">
                <a:latin typeface="Archer Book"/>
              </a:rPr>
              <a:t>’ not ‘</a:t>
            </a:r>
            <a:r>
              <a:rPr lang="en-US" sz="3200" u="sng" dirty="0" smtClean="0">
                <a:latin typeface="Archer Book"/>
              </a:rPr>
              <a:t>hacked</a:t>
            </a:r>
            <a:r>
              <a:rPr lang="en-US" sz="3200" dirty="0" smtClean="0">
                <a:latin typeface="Archer Book"/>
              </a:rPr>
              <a:t>’</a:t>
            </a:r>
            <a:br>
              <a:rPr lang="en-US" sz="3200" dirty="0" smtClean="0">
                <a:latin typeface="Archer Book"/>
              </a:rPr>
            </a:br>
            <a:r>
              <a:rPr lang="en-US" sz="2800" dirty="0" smtClean="0">
                <a:latin typeface="Archer Book"/>
              </a:rPr>
              <a:t/>
            </a:r>
            <a:br>
              <a:rPr lang="en-US" sz="2800" dirty="0" smtClean="0">
                <a:latin typeface="Archer Book"/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4876800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(back to this distinction in a sec)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854200"/>
            <a:ext cx="7848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Archer Book"/>
              </a:rPr>
              <a:t>In caveman times…. we made useful things all by ourselves from raw inputs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3900" y="32004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It was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cher Book"/>
                <a:ea typeface="+mj-ea"/>
                <a:cs typeface="+mj-cs"/>
              </a:rPr>
              <a:t> slow.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er Bold LF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2975</TotalTime>
  <Words>973</Words>
  <Application>Microsoft Macintosh PowerPoint</Application>
  <PresentationFormat>On-screen Show (4:3)</PresentationFormat>
  <Paragraphs>157</Paragraphs>
  <Slides>48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- Some framing (short version) - Some practical bits - Leave a few min for ?s</vt:lpstr>
      <vt:lpstr>def. ‘a pluggable piece’:  a complex tool with a simple interface that is explicitly designed be stacked and nested with other pluggable pieces to solve problems</vt:lpstr>
      <vt:lpstr>…def ‘pluggable culture’:  the resulting shift empowering more people to solve more specific problems on their own</vt:lpstr>
      <vt:lpstr>inputs -&gt; [ complexity ] -&gt; outputs</vt:lpstr>
      <vt:lpstr>I -&gt; [C] -&gt; O</vt:lpstr>
      <vt:lpstr>… companies are starting to explicitly design towards producing ‘pluggable pieces’</vt:lpstr>
      <vt:lpstr> &amp; this means that ‘pieces’ are explicitly designed to be ‘plugged’ not ‘hacked’  </vt:lpstr>
      <vt:lpstr>In caveman times…. we made useful things all by ourselves from raw inputs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What is Pluggable Culture today?</vt:lpstr>
      <vt:lpstr>Slide 25</vt:lpstr>
      <vt:lpstr>Hardware</vt:lpstr>
      <vt:lpstr>Ardunio  open source microcontroller board</vt:lpstr>
      <vt:lpstr>Arduino Powered Art Interactivity without engineers</vt:lpstr>
      <vt:lpstr>Makerbot open source 3D printer</vt:lpstr>
      <vt:lpstr>Cloud Computing</vt:lpstr>
      <vt:lpstr>= Pluggable Computing</vt:lpstr>
      <vt:lpstr>That's still hardware</vt:lpstr>
      <vt:lpstr>Pluggability is moving  up the stack</vt:lpstr>
      <vt:lpstr>Pluggable Identity</vt:lpstr>
      <vt:lpstr>Pluggable Distribution</vt:lpstr>
      <vt:lpstr>Powerful, complex functionality with a simple API</vt:lpstr>
      <vt:lpstr>More &amp; more functionaliy is sharding into pluggable pieces</vt:lpstr>
      <vt:lpstr>Pluggable Problems?</vt:lpstr>
      <vt:lpstr>Pluggable Telephony</vt:lpstr>
      <vt:lpstr>Pluggable Deliverability</vt:lpstr>
      <vt:lpstr>Pluggable Location</vt:lpstr>
      <vt:lpstr>Pluggable Files</vt:lpstr>
      <vt:lpstr>Abstract it out, and build faster</vt:lpstr>
      <vt:lpstr>Pluggable Pieces nest and stack</vt:lpstr>
      <vt:lpstr>Building an app has changed.</vt:lpstr>
      <vt:lpstr>Younger developers  are learning the pieces,  and how to plug them together</vt:lpstr>
      <vt:lpstr>Start plugging in pieces, and get on with developing the fun stuff</vt:lpstr>
      <vt:lpstr>PluggableCulture.com</vt:lpstr>
    </vt:vector>
  </TitlesOfParts>
  <Company>Drop.io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Skiff</dc:creator>
  <cp:lastModifiedBy>Eric Skiff</cp:lastModifiedBy>
  <cp:revision>22</cp:revision>
  <dcterms:created xsi:type="dcterms:W3CDTF">2010-09-27T01:12:32Z</dcterms:created>
  <dcterms:modified xsi:type="dcterms:W3CDTF">2010-09-29T02:47:59Z</dcterms:modified>
</cp:coreProperties>
</file>